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1772" r:id="rId2"/>
    <p:sldId id="1911" r:id="rId3"/>
    <p:sldId id="2554" r:id="rId4"/>
    <p:sldId id="2123" r:id="rId5"/>
    <p:sldId id="2708" r:id="rId6"/>
    <p:sldId id="2709" r:id="rId7"/>
    <p:sldId id="2710" r:id="rId8"/>
    <p:sldId id="2730" r:id="rId9"/>
    <p:sldId id="2729" r:id="rId10"/>
    <p:sldId id="2711" r:id="rId11"/>
    <p:sldId id="2712" r:id="rId12"/>
    <p:sldId id="2714" r:id="rId13"/>
    <p:sldId id="2715" r:id="rId14"/>
    <p:sldId id="2716" r:id="rId15"/>
    <p:sldId id="2717" r:id="rId16"/>
    <p:sldId id="2718" r:id="rId17"/>
    <p:sldId id="2719" r:id="rId18"/>
    <p:sldId id="2720" r:id="rId19"/>
    <p:sldId id="2721" r:id="rId20"/>
    <p:sldId id="2722" r:id="rId21"/>
    <p:sldId id="2723" r:id="rId22"/>
    <p:sldId id="2724" r:id="rId23"/>
    <p:sldId id="2725" r:id="rId24"/>
    <p:sldId id="2726" r:id="rId25"/>
    <p:sldId id="2731" r:id="rId26"/>
    <p:sldId id="2732" r:id="rId27"/>
    <p:sldId id="2727" r:id="rId28"/>
    <p:sldId id="2728" r:id="rId29"/>
    <p:sldId id="2733" r:id="rId30"/>
    <p:sldId id="2079" r:id="rId31"/>
  </p:sldIdLst>
  <p:sldSz cx="9144000" cy="6858000" type="screen4x3"/>
  <p:notesSz cx="7099300" cy="10234613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9" userDrawn="1">
          <p15:clr>
            <a:srgbClr val="A4A3A4"/>
          </p15:clr>
        </p15:guide>
        <p15:guide id="2" pos="2142" userDrawn="1">
          <p15:clr>
            <a:srgbClr val="A4A3A4"/>
          </p15:clr>
        </p15:guide>
        <p15:guide id="3" orient="horz" pos="3135" userDrawn="1">
          <p15:clr>
            <a:srgbClr val="A4A3A4"/>
          </p15:clr>
        </p15:guide>
        <p15:guide id="4" pos="2147" userDrawn="1">
          <p15:clr>
            <a:srgbClr val="A4A3A4"/>
          </p15:clr>
        </p15:guide>
        <p15:guide id="5" orient="horz" pos="3122" userDrawn="1">
          <p15:clr>
            <a:srgbClr val="A4A3A4"/>
          </p15:clr>
        </p15:guide>
        <p15:guide id="6" pos="2138" userDrawn="1">
          <p15:clr>
            <a:srgbClr val="A4A3A4"/>
          </p15:clr>
        </p15:guide>
        <p15:guide id="7" orient="horz" pos="3128">
          <p15:clr>
            <a:srgbClr val="A4A3A4"/>
          </p15:clr>
        </p15:guide>
        <p15:guide id="8" orient="horz" pos="313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FF"/>
    <a:srgbClr val="0070C0"/>
    <a:srgbClr val="FFFFFF"/>
    <a:srgbClr val="DCE6F2"/>
    <a:srgbClr val="DFE0E4"/>
    <a:srgbClr val="E5E6EA"/>
    <a:srgbClr val="EDEDEE"/>
    <a:srgbClr val="FFD03B"/>
    <a:srgbClr val="00B0F0"/>
    <a:srgbClr val="5585B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512" autoAdjust="0"/>
    <p:restoredTop sz="93750" autoAdjust="0"/>
  </p:normalViewPr>
  <p:slideViewPr>
    <p:cSldViewPr>
      <p:cViewPr varScale="1">
        <p:scale>
          <a:sx n="104" d="100"/>
          <a:sy n="104" d="100"/>
        </p:scale>
        <p:origin x="-195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32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226" y="-108"/>
      </p:cViewPr>
      <p:guideLst>
        <p:guide orient="horz" pos="3226"/>
        <p:guide orient="horz" pos="3232"/>
        <p:guide orient="horz" pos="3219"/>
        <p:guide orient="horz" pos="3225"/>
        <p:guide orient="horz" pos="3231"/>
        <p:guide pos="2237"/>
        <p:guide pos="2242"/>
        <p:guide pos="223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6" y="12"/>
            <a:ext cx="3076977" cy="512143"/>
          </a:xfrm>
          <a:prstGeom prst="rect">
            <a:avLst/>
          </a:prstGeom>
        </p:spPr>
        <p:txBody>
          <a:bodyPr vert="horz" lIns="96047" tIns="48026" rIns="96047" bIns="480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0652" y="12"/>
            <a:ext cx="3076976" cy="512143"/>
          </a:xfrm>
          <a:prstGeom prst="rect">
            <a:avLst/>
          </a:prstGeom>
        </p:spPr>
        <p:txBody>
          <a:bodyPr vert="horz" lIns="96047" tIns="48026" rIns="96047" bIns="48026" rtlCol="0"/>
          <a:lstStyle>
            <a:lvl1pPr algn="r">
              <a:defRPr sz="1200"/>
            </a:lvl1pPr>
          </a:lstStyle>
          <a:p>
            <a:fld id="{44FA4C08-A54F-4863-82FF-FB1B9624D23B}" type="datetimeFigureOut">
              <a:rPr lang="ko-KR" altLang="en-US" smtClean="0"/>
              <a:pPr/>
              <a:t>2018-01-02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6" y="9720824"/>
            <a:ext cx="3076977" cy="512142"/>
          </a:xfrm>
          <a:prstGeom prst="rect">
            <a:avLst/>
          </a:prstGeom>
        </p:spPr>
        <p:txBody>
          <a:bodyPr vert="horz" lIns="96047" tIns="48026" rIns="96047" bIns="480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0652" y="9720824"/>
            <a:ext cx="3076976" cy="512142"/>
          </a:xfrm>
          <a:prstGeom prst="rect">
            <a:avLst/>
          </a:prstGeom>
        </p:spPr>
        <p:txBody>
          <a:bodyPr vert="horz" lIns="96047" tIns="48026" rIns="96047" bIns="48026" rtlCol="0" anchor="b"/>
          <a:lstStyle>
            <a:lvl1pPr algn="r">
              <a:defRPr sz="1200"/>
            </a:lvl1pPr>
          </a:lstStyle>
          <a:p>
            <a:fld id="{902878C1-240F-46FD-B498-D8D15F35DD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1434934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3" y="2"/>
            <a:ext cx="3076365" cy="511731"/>
          </a:xfrm>
          <a:prstGeom prst="rect">
            <a:avLst/>
          </a:prstGeom>
        </p:spPr>
        <p:txBody>
          <a:bodyPr vert="horz" lIns="96047" tIns="48026" rIns="96047" bIns="4802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309" y="2"/>
            <a:ext cx="3076365" cy="511731"/>
          </a:xfrm>
          <a:prstGeom prst="rect">
            <a:avLst/>
          </a:prstGeom>
        </p:spPr>
        <p:txBody>
          <a:bodyPr vert="horz" lIns="96047" tIns="48026" rIns="96047" bIns="4802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EBCE45E-95B7-42CE-B767-871FB1438D68}" type="datetimeFigureOut">
              <a:rPr lang="ko-KR" altLang="en-US"/>
              <a:pPr>
                <a:defRPr/>
              </a:pPr>
              <a:t>2018-01-02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047" tIns="48026" rIns="96047" bIns="4802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1" y="4861458"/>
            <a:ext cx="5679440" cy="4605576"/>
          </a:xfrm>
          <a:prstGeom prst="rect">
            <a:avLst/>
          </a:prstGeom>
        </p:spPr>
        <p:txBody>
          <a:bodyPr vert="horz" lIns="96047" tIns="48026" rIns="96047" bIns="48026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3" y="9721111"/>
            <a:ext cx="3076365" cy="511731"/>
          </a:xfrm>
          <a:prstGeom prst="rect">
            <a:avLst/>
          </a:prstGeom>
        </p:spPr>
        <p:txBody>
          <a:bodyPr vert="horz" lIns="96047" tIns="48026" rIns="96047" bIns="4802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309" y="9721111"/>
            <a:ext cx="3076365" cy="511731"/>
          </a:xfrm>
          <a:prstGeom prst="rect">
            <a:avLst/>
          </a:prstGeom>
        </p:spPr>
        <p:txBody>
          <a:bodyPr vert="horz" lIns="96047" tIns="48026" rIns="96047" bIns="4802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53A87507-5BD1-41B4-8B1D-41EF11FBC48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223768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2050" y="1243013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6CACF-C05F-4313-B43A-18328FA8578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2385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gi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E337C-CD28-458F-AD72-CC3451B4224F}" type="datetime1">
              <a:rPr lang="ko-KR" altLang="en-US" smtClean="0"/>
              <a:pPr>
                <a:defRPr/>
              </a:pPr>
              <a:t>2018-01-02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E9AC1-C069-4B92-9C12-659169A2DF5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09A6D-C4C0-48C9-8BA6-0F4DB9A941DA}" type="datetime1">
              <a:rPr lang="ko-KR" altLang="en-US" smtClean="0"/>
              <a:pPr>
                <a:defRPr/>
              </a:pPr>
              <a:t>2018-01-02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146C2-86C1-4848-B8E6-19F3BBA3BC9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A2877-B955-403E-BC20-9FA9D449CE86}" type="datetime1">
              <a:rPr lang="ko-KR" altLang="en-US" smtClean="0"/>
              <a:pPr>
                <a:defRPr/>
              </a:pPr>
              <a:t>2018-01-02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84061-3ADD-4F69-A67E-86CC9682B1E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438962" y="0"/>
            <a:ext cx="8705041" cy="825500"/>
            <a:chOff x="438959" y="0"/>
            <a:chExt cx="8705041" cy="866775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438959" y="0"/>
              <a:ext cx="8705041" cy="866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4" name="그룹 9"/>
            <p:cNvGrpSpPr/>
            <p:nvPr userDrawn="1"/>
          </p:nvGrpSpPr>
          <p:grpSpPr>
            <a:xfrm>
              <a:off x="438960" y="0"/>
              <a:ext cx="79200" cy="866775"/>
              <a:chOff x="438960" y="0"/>
              <a:chExt cx="79200" cy="1277257"/>
            </a:xfrm>
          </p:grpSpPr>
          <p:sp>
            <p:nvSpPr>
              <p:cNvPr id="14" name="직사각형 13"/>
              <p:cNvSpPr/>
              <p:nvPr userDrawn="1"/>
            </p:nvSpPr>
            <p:spPr>
              <a:xfrm>
                <a:off x="439173" y="0"/>
                <a:ext cx="78773" cy="1277257"/>
              </a:xfrm>
              <a:prstGeom prst="rect">
                <a:avLst/>
              </a:prstGeom>
              <a:gradFill>
                <a:gsLst>
                  <a:gs pos="0">
                    <a:srgbClr val="0A61A6"/>
                  </a:gs>
                  <a:gs pos="100000">
                    <a:srgbClr val="07447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사다리꼴 11"/>
              <p:cNvSpPr/>
              <p:nvPr userDrawn="1"/>
            </p:nvSpPr>
            <p:spPr>
              <a:xfrm rot="16200000" flipH="1">
                <a:off x="111620" y="505935"/>
                <a:ext cx="733880" cy="79200"/>
              </a:xfrm>
              <a:custGeom>
                <a:avLst/>
                <a:gdLst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714080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321174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880" h="79200">
                    <a:moveTo>
                      <a:pt x="0" y="79200"/>
                    </a:moveTo>
                    <a:lnTo>
                      <a:pt x="19800" y="0"/>
                    </a:lnTo>
                    <a:lnTo>
                      <a:pt x="321174" y="0"/>
                    </a:lnTo>
                    <a:lnTo>
                      <a:pt x="733880" y="79200"/>
                    </a:lnTo>
                    <a:lnTo>
                      <a:pt x="0" y="792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37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>
          <a:xfrm>
            <a:off x="514351" y="168281"/>
            <a:ext cx="8253248" cy="504825"/>
          </a:xfrm>
        </p:spPr>
        <p:txBody>
          <a:bodyPr>
            <a:noAutofit/>
          </a:bodyPr>
          <a:lstStyle>
            <a:lvl1pPr marL="0" indent="0">
              <a:buNone/>
              <a:defRPr sz="3200" b="1" spc="-300">
                <a:solidFill>
                  <a:srgbClr val="074477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8768587" y="6540272"/>
            <a:ext cx="415403" cy="16457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산돌고딕B" pitchFamily="50" charset="-127"/>
                <a:ea typeface="산돌고딕B" pitchFamily="50" charset="-127"/>
              </a:defRPr>
            </a:lvl1pPr>
          </a:lstStyle>
          <a:p>
            <a:pPr marL="0" marR="0" lvl="0" indent="0" algn="l" defTabSz="91435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0FB6C-8241-4BF1-B77E-AFC56E1836EB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pPr marL="0" marR="0" lvl="0" indent="0" algn="l" defTabSz="91435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5246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8768587" y="6540272"/>
            <a:ext cx="415403" cy="16457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산돌고딕B" pitchFamily="50" charset="-127"/>
                <a:ea typeface="산돌고딕B" pitchFamily="50" charset="-127"/>
              </a:defRPr>
            </a:lvl1pPr>
          </a:lstStyle>
          <a:p>
            <a:pPr marL="0" marR="0" lvl="0" indent="0" algn="l" defTabSz="91435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0FB6C-8241-4BF1-B77E-AFC56E1836EB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pPr marL="0" marR="0" lvl="0" indent="0" algn="l" defTabSz="91435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" name="_x421023672" descr="EMB000014dc078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80" y="177695"/>
            <a:ext cx="1392207" cy="4503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58316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 userDrawn="1"/>
        </p:nvGrpSpPr>
        <p:grpSpPr>
          <a:xfrm>
            <a:off x="438962" y="0"/>
            <a:ext cx="8705041" cy="825500"/>
            <a:chOff x="438959" y="0"/>
            <a:chExt cx="8705041" cy="866775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438959" y="0"/>
              <a:ext cx="8705041" cy="866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4" name="그룹 9"/>
            <p:cNvGrpSpPr/>
            <p:nvPr userDrawn="1"/>
          </p:nvGrpSpPr>
          <p:grpSpPr>
            <a:xfrm>
              <a:off x="438960" y="0"/>
              <a:ext cx="79200" cy="866775"/>
              <a:chOff x="438960" y="0"/>
              <a:chExt cx="79200" cy="1277257"/>
            </a:xfrm>
          </p:grpSpPr>
          <p:sp>
            <p:nvSpPr>
              <p:cNvPr id="14" name="직사각형 13"/>
              <p:cNvSpPr/>
              <p:nvPr userDrawn="1"/>
            </p:nvSpPr>
            <p:spPr>
              <a:xfrm>
                <a:off x="439173" y="0"/>
                <a:ext cx="78773" cy="1277257"/>
              </a:xfrm>
              <a:prstGeom prst="rect">
                <a:avLst/>
              </a:prstGeom>
              <a:gradFill>
                <a:gsLst>
                  <a:gs pos="0">
                    <a:srgbClr val="0A61A6"/>
                  </a:gs>
                  <a:gs pos="100000">
                    <a:srgbClr val="07447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사다리꼴 11"/>
              <p:cNvSpPr/>
              <p:nvPr userDrawn="1"/>
            </p:nvSpPr>
            <p:spPr>
              <a:xfrm rot="16200000" flipH="1">
                <a:off x="111620" y="505935"/>
                <a:ext cx="733880" cy="79200"/>
              </a:xfrm>
              <a:custGeom>
                <a:avLst/>
                <a:gdLst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714080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321174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880" h="79200">
                    <a:moveTo>
                      <a:pt x="0" y="79200"/>
                    </a:moveTo>
                    <a:lnTo>
                      <a:pt x="19800" y="0"/>
                    </a:lnTo>
                    <a:lnTo>
                      <a:pt x="321174" y="0"/>
                    </a:lnTo>
                    <a:lnTo>
                      <a:pt x="733880" y="79200"/>
                    </a:lnTo>
                    <a:lnTo>
                      <a:pt x="0" y="792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37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>
          <a:xfrm>
            <a:off x="514351" y="168281"/>
            <a:ext cx="8253248" cy="504825"/>
          </a:xfrm>
        </p:spPr>
        <p:txBody>
          <a:bodyPr>
            <a:noAutofit/>
          </a:bodyPr>
          <a:lstStyle>
            <a:lvl1pPr marL="0" indent="0">
              <a:buNone/>
              <a:defRPr sz="3200" b="1" spc="-300">
                <a:solidFill>
                  <a:srgbClr val="074477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8768587" y="6540272"/>
            <a:ext cx="415403" cy="16457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산돌고딕B" pitchFamily="50" charset="-127"/>
                <a:ea typeface="산돌고딕B" pitchFamily="50" charset="-127"/>
              </a:defRPr>
            </a:lvl1pPr>
          </a:lstStyle>
          <a:p>
            <a:pPr marL="0" marR="0" lvl="0" indent="0" algn="l" defTabSz="91435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0FB6C-8241-4BF1-B77E-AFC56E1836EB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pPr marL="0" marR="0" lvl="0" indent="0" algn="l" defTabSz="91435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6" name="Picture 5" descr="C:\Documents and Settings\구영현\바탕 화면\sejong ci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2" y="6336963"/>
            <a:ext cx="1048243" cy="3394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gu\Desktop\logo.gif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6393204"/>
            <a:ext cx="1426246" cy="2593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73588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 userDrawn="1"/>
        </p:nvGrpSpPr>
        <p:grpSpPr>
          <a:xfrm>
            <a:off x="438962" y="0"/>
            <a:ext cx="8705041" cy="825500"/>
            <a:chOff x="438959" y="0"/>
            <a:chExt cx="8705041" cy="866775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438959" y="0"/>
              <a:ext cx="8705041" cy="866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9"/>
            <p:cNvGrpSpPr/>
            <p:nvPr userDrawn="1"/>
          </p:nvGrpSpPr>
          <p:grpSpPr>
            <a:xfrm>
              <a:off x="438960" y="0"/>
              <a:ext cx="79200" cy="866775"/>
              <a:chOff x="438960" y="0"/>
              <a:chExt cx="79200" cy="1277257"/>
            </a:xfrm>
          </p:grpSpPr>
          <p:sp>
            <p:nvSpPr>
              <p:cNvPr id="14" name="직사각형 13"/>
              <p:cNvSpPr/>
              <p:nvPr userDrawn="1"/>
            </p:nvSpPr>
            <p:spPr>
              <a:xfrm>
                <a:off x="439173" y="0"/>
                <a:ext cx="78773" cy="1277257"/>
              </a:xfrm>
              <a:prstGeom prst="rect">
                <a:avLst/>
              </a:prstGeom>
              <a:gradFill>
                <a:gsLst>
                  <a:gs pos="0">
                    <a:srgbClr val="0A61A6"/>
                  </a:gs>
                  <a:gs pos="100000">
                    <a:srgbClr val="07447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사다리꼴 11"/>
              <p:cNvSpPr/>
              <p:nvPr userDrawn="1"/>
            </p:nvSpPr>
            <p:spPr>
              <a:xfrm rot="16200000" flipH="1">
                <a:off x="111620" y="505935"/>
                <a:ext cx="733880" cy="79200"/>
              </a:xfrm>
              <a:custGeom>
                <a:avLst/>
                <a:gdLst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714080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321174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880" h="79200">
                    <a:moveTo>
                      <a:pt x="0" y="79200"/>
                    </a:moveTo>
                    <a:lnTo>
                      <a:pt x="19800" y="0"/>
                    </a:lnTo>
                    <a:lnTo>
                      <a:pt x="321174" y="0"/>
                    </a:lnTo>
                    <a:lnTo>
                      <a:pt x="733880" y="79200"/>
                    </a:lnTo>
                    <a:lnTo>
                      <a:pt x="0" y="792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37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>
          <a:xfrm>
            <a:off x="514351" y="168281"/>
            <a:ext cx="8253248" cy="504825"/>
          </a:xfrm>
        </p:spPr>
        <p:txBody>
          <a:bodyPr>
            <a:noAutofit/>
          </a:bodyPr>
          <a:lstStyle>
            <a:lvl1pPr marL="0" indent="0">
              <a:buNone/>
              <a:defRPr sz="3200" b="1" spc="-300">
                <a:solidFill>
                  <a:srgbClr val="074477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8768587" y="6540272"/>
            <a:ext cx="415403" cy="16457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산돌고딕B" pitchFamily="50" charset="-127"/>
                <a:ea typeface="산돌고딕B" pitchFamily="50" charset="-127"/>
              </a:defRPr>
            </a:lvl1pPr>
          </a:lstStyle>
          <a:p>
            <a:pPr algn="l" defTabSz="914354" fontAlgn="auto">
              <a:spcBef>
                <a:spcPts val="0"/>
              </a:spcBef>
              <a:spcAft>
                <a:spcPts val="0"/>
              </a:spcAft>
              <a:defRPr/>
            </a:pPr>
            <a:fld id="{31D0FB6C-8241-4BF1-B77E-AFC56E1836EB}" type="slidenum">
              <a:rPr kumimoji="0"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pPr algn="l" defTabSz="91435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6" name="Picture 5" descr="C:\Documents and Settings\구영현\바탕 화면\sejong ci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2" y="6336963"/>
            <a:ext cx="1048243" cy="3394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gu\Desktop\logo.gif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6393204"/>
            <a:ext cx="1426246" cy="2593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77126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0C822-8948-49AC-8ED8-4255C634DD4C}" type="datetime1">
              <a:rPr lang="ko-KR" altLang="en-US" smtClean="0"/>
              <a:pPr>
                <a:defRPr/>
              </a:pPr>
              <a:t>2018-01-02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2031F0-7878-4931-89F4-F2FCDF8188F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50B21-BF76-434C-B878-B4F9F4AD83A3}" type="datetime1">
              <a:rPr lang="ko-KR" altLang="en-US" smtClean="0"/>
              <a:pPr>
                <a:defRPr/>
              </a:pPr>
              <a:t>2018-01-02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F57F1-A03D-43F4-8752-D6BA0A6B6FB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7F04B4-FC30-40E2-938E-2AA8CA502A64}" type="datetime1">
              <a:rPr lang="ko-KR" altLang="en-US" smtClean="0"/>
              <a:pPr>
                <a:defRPr/>
              </a:pPr>
              <a:t>2018-01-02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C8F6E-0523-41E6-B648-4AC69A2140F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B2217-6A46-4B0F-B8AB-911D86A34851}" type="datetime1">
              <a:rPr lang="ko-KR" altLang="en-US" smtClean="0"/>
              <a:pPr>
                <a:defRPr/>
              </a:pPr>
              <a:t>2018-01-02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D28E2-AE7E-4EF4-BE5A-CC006DCB1F3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DDF65-3B04-4F23-8A57-AEBD93CD3969}" type="datetime1">
              <a:rPr lang="ko-KR" altLang="en-US" smtClean="0"/>
              <a:pPr>
                <a:defRPr/>
              </a:pPr>
              <a:t>2018-01-02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BEF6C-6A7C-4180-BDDD-F90B4141501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D18B4E-1068-4B7A-9DC5-678102811EE7}" type="datetime1">
              <a:rPr lang="ko-KR" altLang="en-US" smtClean="0"/>
              <a:pPr>
                <a:defRPr/>
              </a:pPr>
              <a:t>2018-01-02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EA725-425B-495A-B443-325BCC9BEDC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AEA79-0F91-4F7D-B426-61752650700A}" type="datetime1">
              <a:rPr lang="ko-KR" altLang="en-US" smtClean="0"/>
              <a:pPr>
                <a:defRPr/>
              </a:pPr>
              <a:t>2018-01-02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CD6EF6-2DB3-4895-ADF6-085D41D98D6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23D713-03AB-4695-9D97-E75138AFE726}" type="datetime1">
              <a:rPr lang="ko-KR" altLang="en-US" smtClean="0"/>
              <a:pPr>
                <a:defRPr/>
              </a:pPr>
              <a:t>2018-01-02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86BA9-91B7-48C3-90C8-BCE6F74BECD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5E753FE-F4D0-4F35-BF44-F0350C9A45A6}" type="datetime1">
              <a:rPr lang="ko-KR" altLang="en-US" smtClean="0"/>
              <a:pPr>
                <a:defRPr/>
              </a:pPr>
              <a:t>2018-01-02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F4B8AAE-31D6-4464-9D3B-F98E3E44D66D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72" r:id="rId12"/>
    <p:sldLayoutId id="2147483674" r:id="rId13"/>
    <p:sldLayoutId id="2147483740" r:id="rId14"/>
    <p:sldLayoutId id="2147483756" r:id="rId15"/>
  </p:sldLayoutIdLst>
  <p:transition>
    <p:fade/>
  </p:transition>
  <p:hf sldNum="0"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" y="-8626"/>
            <a:ext cx="9144000" cy="6858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228260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spc="100" smtClean="0">
                <a:solidFill>
                  <a:srgbClr val="1927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Intro to NLP and Deep Learning</a:t>
            </a:r>
            <a:endParaRPr lang="ko-KR" altLang="en-US" sz="2000" b="1" spc="100" dirty="0">
              <a:solidFill>
                <a:srgbClr val="1927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68000" y="2928934"/>
            <a:ext cx="8280000" cy="158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751703" y="4202676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r>
              <a:rPr lang="en-US" altLang="ko-KR" b="1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2018</a:t>
            </a:r>
            <a:r>
              <a:rPr lang="ko-KR" altLang="en-US" b="1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년 </a:t>
            </a:r>
            <a:r>
              <a:rPr lang="en-US" altLang="ko-KR" b="1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1</a:t>
            </a:r>
            <a:r>
              <a:rPr lang="ko-KR" altLang="en-US" b="1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월 </a:t>
            </a:r>
            <a:r>
              <a:rPr lang="en-US" altLang="ko-KR" b="1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2</a:t>
            </a:r>
            <a:r>
              <a:rPr lang="ko-KR" altLang="en-US" b="1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일</a:t>
            </a:r>
            <a:endParaRPr lang="ko-KR" altLang="en-US" b="1" dirty="0">
              <a:solidFill>
                <a:srgbClr val="00206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44919" y="3580473"/>
            <a:ext cx="198483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600" b="1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신</a:t>
            </a:r>
            <a:r>
              <a:rPr lang="en-US" altLang="ko-KR" sz="1600" b="1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 </a:t>
            </a:r>
            <a:r>
              <a:rPr lang="ko-KR" altLang="en-US" sz="1600" b="1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병 주 </a:t>
            </a:r>
            <a:endParaRPr lang="en-US" altLang="ko-KR" sz="1600" b="1" dirty="0" smtClean="0">
              <a:solidFill>
                <a:srgbClr val="00206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  <a:p>
            <a:r>
              <a:rPr lang="en-US" altLang="ko-KR" sz="1600" b="1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bjshin@sejong.ac.kr</a:t>
            </a:r>
            <a:endParaRPr lang="ko-KR" altLang="en-US" sz="1600" b="1" dirty="0">
              <a:solidFill>
                <a:srgbClr val="00206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715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Machine Learning vs Deep Learning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071546"/>
            <a:ext cx="6107289" cy="5510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What’s Deep Learning (DL)?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00108"/>
            <a:ext cx="9143999" cy="4784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Reasons for Exploring Deep Learning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23938"/>
            <a:ext cx="9144000" cy="4201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85786" y="5286388"/>
            <a:ext cx="8358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b="1" smtClean="0">
                <a:solidFill>
                  <a:srgbClr val="0000FF"/>
                </a:solidFill>
              </a:rPr>
              <a:t> Supervised Learning : Convolutional Neural Networks(CNNs)</a:t>
            </a:r>
          </a:p>
          <a:p>
            <a:pPr algn="l"/>
            <a:r>
              <a:rPr lang="en-US" b="1" smtClean="0">
                <a:solidFill>
                  <a:srgbClr val="0000FF"/>
                </a:solidFill>
              </a:rPr>
              <a:t>                                  Recurrent Neural Networks(RNNs)</a:t>
            </a:r>
          </a:p>
          <a:p>
            <a:pPr algn="l">
              <a:buFont typeface="Arial" pitchFamily="34" charset="0"/>
              <a:buChar char="•"/>
            </a:pPr>
            <a:r>
              <a:rPr lang="en-US" b="1" smtClean="0">
                <a:solidFill>
                  <a:srgbClr val="0000FF"/>
                </a:solidFill>
              </a:rPr>
              <a:t> Unsupervised Learning : Autoencoders</a:t>
            </a:r>
          </a:p>
        </p:txBody>
      </p:sp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Reasons for Exploring Deep Learning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11615"/>
            <a:ext cx="9144000" cy="3960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Deep Learning for Speech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69697"/>
            <a:ext cx="9144000" cy="521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Deep Learning for Computer Vision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00965"/>
            <a:ext cx="9144000" cy="539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Deep Learning + NLP = Deep NLP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1546"/>
            <a:ext cx="9144000" cy="3502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Representations at NLP Levels : Phonology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1546"/>
            <a:ext cx="9144000" cy="432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Representations at NLP Levels : Morphology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04992"/>
            <a:ext cx="9144000" cy="4967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Neural word vectors - visualization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1546"/>
            <a:ext cx="9144000" cy="4742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What is Natural Language Processing (NLP)?</a:t>
            </a:r>
            <a:endParaRPr lang="en-US" altLang="ko-KR" dirty="0" smtClean="0"/>
          </a:p>
        </p:txBody>
      </p:sp>
      <p:pic>
        <p:nvPicPr>
          <p:cNvPr id="25" name="그림 24" descr="P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720"/>
            <a:ext cx="9144000" cy="54806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5432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Representations at NLP Levels : Syntax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857233"/>
            <a:ext cx="9144000" cy="5666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Representations at NLP Levels : Semantics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1546"/>
            <a:ext cx="9144000" cy="537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NLP Applications : Sentiment Analysis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04410"/>
            <a:ext cx="9143999" cy="5324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Question Answering</a:t>
            </a:r>
            <a:endParaRPr lang="ko-KR" altLang="en-US" dirty="0"/>
          </a:p>
        </p:txBody>
      </p:sp>
      <p:pic>
        <p:nvPicPr>
          <p:cNvPr id="5" name="그림 4" descr="page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32"/>
            <a:ext cx="9144000" cy="569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Machine Translation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7169"/>
            <a:ext cx="9144000" cy="4709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Machine Translation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1000108"/>
            <a:ext cx="7143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2000" b="1" smtClean="0"/>
              <a:t> Initial Machine Translation</a:t>
            </a:r>
          </a:p>
          <a:p>
            <a:pPr marL="360000" algn="l">
              <a:buFont typeface="Wingdings" pitchFamily="2" charset="2"/>
              <a:buChar char="ü"/>
            </a:pPr>
            <a:r>
              <a:rPr lang="en-US" b="1" smtClean="0"/>
              <a:t>Step 1</a:t>
            </a:r>
            <a:endParaRPr lang="en-US" b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776996"/>
            <a:ext cx="6429420" cy="115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9" y="3960527"/>
            <a:ext cx="6000791" cy="154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28596" y="3429000"/>
            <a:ext cx="71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algn="l">
              <a:buFont typeface="Wingdings" pitchFamily="2" charset="2"/>
              <a:buChar char="ü"/>
            </a:pPr>
            <a:r>
              <a:rPr lang="en-US" b="1" smtClean="0"/>
              <a:t>Step 2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Machine Translation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1000108"/>
            <a:ext cx="7143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2000" b="1" smtClean="0"/>
              <a:t> Machine Translation based Statistics</a:t>
            </a:r>
          </a:p>
          <a:p>
            <a:pPr marL="360000" algn="l">
              <a:buFont typeface="Wingdings" pitchFamily="2" charset="2"/>
              <a:buChar char="ü"/>
            </a:pPr>
            <a:r>
              <a:rPr lang="en-US" b="1" smtClean="0"/>
              <a:t>Step 1</a:t>
            </a:r>
            <a:endParaRPr 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428596" y="2071678"/>
            <a:ext cx="71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algn="l">
              <a:buFont typeface="Wingdings" pitchFamily="2" charset="2"/>
              <a:buChar char="ü"/>
            </a:pPr>
            <a:r>
              <a:rPr lang="en-US" b="1" smtClean="0"/>
              <a:t>Step 2</a:t>
            </a:r>
            <a:endParaRPr lang="en-US" b="1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5" y="1714490"/>
            <a:ext cx="3286147" cy="288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2428868"/>
            <a:ext cx="3500462" cy="179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28596" y="4274114"/>
            <a:ext cx="71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algn="l">
              <a:buFont typeface="Wingdings" pitchFamily="2" charset="2"/>
              <a:buChar char="ü"/>
            </a:pPr>
            <a:r>
              <a:rPr lang="en-US" b="1" smtClean="0"/>
              <a:t>Step 3</a:t>
            </a:r>
            <a:endParaRPr lang="en-US" b="1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1" y="4714884"/>
            <a:ext cx="3000395" cy="869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0101" y="5601392"/>
            <a:ext cx="2214577" cy="18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28596" y="5786454"/>
            <a:ext cx="71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algn="l">
              <a:buFont typeface="Wingdings" pitchFamily="2" charset="2"/>
              <a:buChar char="ü"/>
            </a:pPr>
            <a:r>
              <a:rPr lang="en-US" b="1" smtClean="0"/>
              <a:t>Step 4</a:t>
            </a:r>
            <a:endParaRPr lang="en-US" b="1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0101" y="6172896"/>
            <a:ext cx="2214577" cy="18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Machine Translation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1546"/>
            <a:ext cx="9144000" cy="5349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Machine Translation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98984"/>
            <a:ext cx="9144000" cy="271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 descr="https://cdn-images-1.medium.com/max/800/1*qwpHhpFOC-Frz9GXBHxaU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3643314"/>
            <a:ext cx="4071966" cy="1949453"/>
          </a:xfrm>
          <a:prstGeom prst="rect">
            <a:avLst/>
          </a:prstGeom>
          <a:noFill/>
        </p:spPr>
      </p:pic>
      <p:pic>
        <p:nvPicPr>
          <p:cNvPr id="3081" name="Picture 9" descr="https://cdn-images-1.medium.com/max/800/1*T5nAIQ0DU6-UKeDXs-Qkbw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3714752"/>
            <a:ext cx="3357586" cy="1510914"/>
          </a:xfrm>
          <a:prstGeom prst="rect">
            <a:avLst/>
          </a:prstGeom>
          <a:noFill/>
        </p:spPr>
      </p:pic>
      <p:pic>
        <p:nvPicPr>
          <p:cNvPr id="9" name="Picture 5" descr="https://cdn-images-1.medium.com/max/1000/1*GFPhspIf1OWGsOfWlB2u7Q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57620" y="5560995"/>
            <a:ext cx="4857784" cy="12970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Machine Translation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83476"/>
            <a:ext cx="914400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57" y="928670"/>
            <a:ext cx="9058275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NLP Levels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76961"/>
            <a:ext cx="9144000" cy="4237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0" y="2283733"/>
            <a:ext cx="3143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ko-KR" altLang="en-US" sz="1050" b="1" smtClean="0">
                <a:solidFill>
                  <a:srgbClr val="0000FF"/>
                </a:solidFill>
              </a:rPr>
              <a:t> 언어의 소리</a:t>
            </a:r>
            <a:r>
              <a:rPr lang="en-US" altLang="ko-KR" sz="1050" b="1" smtClean="0">
                <a:solidFill>
                  <a:srgbClr val="0000FF"/>
                </a:solidFill>
              </a:rPr>
              <a:t>(</a:t>
            </a:r>
            <a:r>
              <a:rPr lang="ko-KR" altLang="en-US" sz="1050" b="1" smtClean="0">
                <a:solidFill>
                  <a:srgbClr val="0000FF"/>
                </a:solidFill>
              </a:rPr>
              <a:t>발음</a:t>
            </a:r>
            <a:r>
              <a:rPr lang="en-US" altLang="ko-KR" sz="1050" b="1" smtClean="0">
                <a:solidFill>
                  <a:srgbClr val="0000FF"/>
                </a:solidFill>
              </a:rPr>
              <a:t>)</a:t>
            </a:r>
            <a:r>
              <a:rPr lang="ko-KR" altLang="en-US" sz="1050" b="1" smtClean="0">
                <a:solidFill>
                  <a:srgbClr val="0000FF"/>
                </a:solidFill>
              </a:rPr>
              <a:t>에 관한 연구</a:t>
            </a:r>
            <a:endParaRPr lang="en-US" altLang="ko-KR" sz="1050" b="1" smtClean="0">
              <a:solidFill>
                <a:srgbClr val="0000FF"/>
              </a:solidFill>
            </a:endParaRPr>
          </a:p>
          <a:p>
            <a:pPr algn="l"/>
            <a:r>
              <a:rPr lang="en-US" sz="1050" b="1" smtClean="0">
                <a:solidFill>
                  <a:srgbClr val="0000FF"/>
                </a:solidFill>
              </a:rPr>
              <a:t>ex) disconnect = dɪs-kə-nekt</a:t>
            </a:r>
            <a:endParaRPr lang="en-US" sz="1050" b="1">
              <a:solidFill>
                <a:srgbClr val="000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00792" y="2210036"/>
            <a:ext cx="31432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ko-KR" altLang="en-US" sz="1000" b="1" smtClean="0">
                <a:solidFill>
                  <a:srgbClr val="0000FF"/>
                </a:solidFill>
              </a:rPr>
              <a:t> 의미를 가지는 가장 작은 단위인 형태소에 관한 연구</a:t>
            </a:r>
            <a:endParaRPr lang="en-US" altLang="ko-KR" sz="1000" b="1" smtClean="0">
              <a:solidFill>
                <a:srgbClr val="0000FF"/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ko-KR" altLang="en-US" sz="1000" b="1" smtClean="0">
                <a:solidFill>
                  <a:srgbClr val="0000FF"/>
                </a:solidFill>
              </a:rPr>
              <a:t> 한국어는 어근과 접사에 의해 단어의 기능이 결정되는 교착어이므로 다른 언어에 비해 형태소 분석이 어려움</a:t>
            </a:r>
            <a:endParaRPr lang="en-US" sz="1000" b="1">
              <a:solidFill>
                <a:srgbClr val="0000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5786" y="3212427"/>
            <a:ext cx="21431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ko-KR" altLang="en-US" sz="1050" b="1" smtClean="0">
                <a:solidFill>
                  <a:srgbClr val="0000FF"/>
                </a:solidFill>
              </a:rPr>
              <a:t> 단어들의 관계 구조에 관한 연구</a:t>
            </a:r>
            <a:endParaRPr lang="en-US" altLang="ko-KR" sz="1050" b="1" smtClean="0">
              <a:solidFill>
                <a:srgbClr val="0000FF"/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en-US" altLang="ko-KR" sz="1050" b="1" smtClean="0">
                <a:solidFill>
                  <a:srgbClr val="0000FF"/>
                </a:solidFill>
              </a:rPr>
              <a:t> </a:t>
            </a:r>
            <a:r>
              <a:rPr lang="ko-KR" altLang="en-US" sz="1050" b="1" smtClean="0">
                <a:solidFill>
                  <a:srgbClr val="0000FF"/>
                </a:solidFill>
              </a:rPr>
              <a:t>구문 분석기에 활용</a:t>
            </a:r>
            <a:endParaRPr lang="en-US" sz="1050" b="1">
              <a:solidFill>
                <a:srgbClr val="0000FF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15074" y="4127849"/>
            <a:ext cx="2928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ko-KR" altLang="en-US" sz="1000" b="1" smtClean="0">
                <a:solidFill>
                  <a:srgbClr val="0000FF"/>
                </a:solidFill>
              </a:rPr>
              <a:t> 문장의 의미 분석에 대한 연구</a:t>
            </a:r>
            <a:endParaRPr lang="en-US" altLang="ko-KR" sz="1000" b="1" smtClean="0">
              <a:solidFill>
                <a:srgbClr val="0000FF"/>
              </a:solidFill>
            </a:endParaRPr>
          </a:p>
          <a:p>
            <a:pPr algn="l" latinLnBrk="0"/>
            <a:r>
              <a:rPr lang="en-US" sz="1000" b="1" smtClean="0">
                <a:solidFill>
                  <a:srgbClr val="0000FF"/>
                </a:solidFill>
              </a:rPr>
              <a:t>ex) I know that you and Frank were planing to disconnect me</a:t>
            </a:r>
          </a:p>
          <a:p>
            <a:pPr algn="l" latinLnBrk="0"/>
            <a:r>
              <a:rPr lang="en-US" sz="1000" b="1" smtClean="0">
                <a:solidFill>
                  <a:srgbClr val="0000FF"/>
                </a:solidFill>
              </a:rPr>
              <a:t>Action: disconnect</a:t>
            </a:r>
          </a:p>
          <a:p>
            <a:pPr algn="l" latinLnBrk="0"/>
            <a:r>
              <a:rPr lang="en-US" sz="1000" b="1" smtClean="0">
                <a:solidFill>
                  <a:srgbClr val="0000FF"/>
                </a:solidFill>
              </a:rPr>
              <a:t>Actor: you and Frank</a:t>
            </a:r>
          </a:p>
          <a:p>
            <a:pPr algn="l" latinLnBrk="0"/>
            <a:r>
              <a:rPr lang="en-US" sz="1000" b="1" smtClean="0">
                <a:solidFill>
                  <a:srgbClr val="0000FF"/>
                </a:solidFill>
              </a:rPr>
              <a:t>Object: me</a:t>
            </a:r>
            <a:endParaRPr lang="en-US" sz="1000" b="1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71802" y="5214950"/>
            <a:ext cx="31432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ko-KR" altLang="en-US" sz="1050" b="1" smtClean="0">
                <a:solidFill>
                  <a:srgbClr val="0000FF"/>
                </a:solidFill>
              </a:rPr>
              <a:t> </a:t>
            </a:r>
            <a:r>
              <a:rPr lang="en-US" altLang="ko-KR" sz="1050" b="1" smtClean="0">
                <a:solidFill>
                  <a:srgbClr val="0000FF"/>
                </a:solidFill>
              </a:rPr>
              <a:t>Sentence</a:t>
            </a:r>
            <a:r>
              <a:rPr lang="ko-KR" altLang="en-US" sz="1050" b="1" smtClean="0">
                <a:solidFill>
                  <a:srgbClr val="0000FF"/>
                </a:solidFill>
              </a:rPr>
              <a:t>와 </a:t>
            </a:r>
            <a:r>
              <a:rPr lang="en-US" altLang="ko-KR" sz="1050" b="1" smtClean="0">
                <a:solidFill>
                  <a:srgbClr val="0000FF"/>
                </a:solidFill>
              </a:rPr>
              <a:t>Sentence</a:t>
            </a:r>
            <a:r>
              <a:rPr lang="ko-KR" altLang="en-US" sz="1050" b="1" smtClean="0">
                <a:solidFill>
                  <a:srgbClr val="0000FF"/>
                </a:solidFill>
              </a:rPr>
              <a:t>의 관계에 대한 연구</a:t>
            </a:r>
            <a:endParaRPr lang="en-US" altLang="ko-KR" sz="1050" b="1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249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537909" y="2018808"/>
            <a:ext cx="1941557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2800" b="1" spc="-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2761"/>
                </a:solidFill>
                <a:latin typeface="+mn-ea"/>
                <a:ea typeface="+mn-ea"/>
              </a:rPr>
              <a:t>감사합니다</a:t>
            </a:r>
            <a:r>
              <a:rPr lang="en-US" altLang="ko-KR" sz="2800" b="1" spc="-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2761"/>
                </a:solidFill>
                <a:latin typeface="+mn-ea"/>
                <a:ea typeface="+mn-ea"/>
              </a:rPr>
              <a:t>!</a:t>
            </a:r>
          </a:p>
          <a:p>
            <a:r>
              <a:rPr lang="en-US" altLang="ko-KR" sz="2800" b="1" spc="-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2761"/>
                </a:solidFill>
                <a:latin typeface="+mn-ea"/>
                <a:ea typeface="+mn-ea"/>
              </a:rPr>
              <a:t>Q &amp; A</a:t>
            </a:r>
            <a:endParaRPr lang="en-US" altLang="ko-KR" sz="2800" b="1" spc="-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192761"/>
              </a:solidFill>
              <a:latin typeface="+mn-ea"/>
              <a:ea typeface="+mn-ea"/>
            </a:endParaRPr>
          </a:p>
        </p:txBody>
      </p:sp>
      <p:pic>
        <p:nvPicPr>
          <p:cNvPr id="95234" name="Picture 2" descr="http://kmug.co.kr/board/data/logo/%BC%BC%C1%BE%B4%EB%B7%CE%B0%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68" y="4714884"/>
            <a:ext cx="1785950" cy="7816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7324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(A tiny sample of) NLP Applications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00108"/>
            <a:ext cx="9144000" cy="5150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65122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NLP in Industry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00108"/>
            <a:ext cx="9144000" cy="5324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Why is NLP hard?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39329"/>
            <a:ext cx="9144000" cy="3461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4500570"/>
            <a:ext cx="513397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What’s Deep Learning (DL)?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34238"/>
            <a:ext cx="9144000" cy="46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6" name="Picture 8" descr="Image result for deep learning vs machine learn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643050"/>
            <a:ext cx="7581900" cy="49053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What’s Deep Learning (DL)?</a:t>
            </a:r>
            <a:endParaRPr lang="ko-KR" altLang="en-US" dirty="0"/>
          </a:p>
        </p:txBody>
      </p:sp>
      <p:pic>
        <p:nvPicPr>
          <p:cNvPr id="48130" name="Picture 2" descr="Machine Learning Vs Deep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209681"/>
            <a:ext cx="6600825" cy="32194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What’s Deep Learning (DL)?</a:t>
            </a:r>
            <a:endParaRPr lang="ko-KR" altLang="en-US" dirty="0"/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45745"/>
            <a:ext cx="9144000" cy="4426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63133</TotalTime>
  <Words>276</Words>
  <Application>Microsoft Office PowerPoint</Application>
  <PresentationFormat>화면 슬라이드 쇼(4:3)</PresentationFormat>
  <Paragraphs>58</Paragraphs>
  <Slides>30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 정선</dc:creator>
  <cp:lastModifiedBy>Byung-Joo Shin</cp:lastModifiedBy>
  <cp:revision>2923</cp:revision>
  <cp:lastPrinted>2016-09-08T00:46:02Z</cp:lastPrinted>
  <dcterms:created xsi:type="dcterms:W3CDTF">2013-04-22T00:15:36Z</dcterms:created>
  <dcterms:modified xsi:type="dcterms:W3CDTF">2018-01-02T08:42:47Z</dcterms:modified>
</cp:coreProperties>
</file>